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embeddedFontLst>
    <p:embeddedFont>
      <p:font typeface="Poppins" panose="020B0604020202020204" charset="0"/>
      <p:regular r:id="rId26"/>
      <p:bold r:id="rId27"/>
      <p:italic r:id="rId28"/>
      <p:boldItalic r:id="rId29"/>
    </p:embeddedFont>
    <p:embeddedFont>
      <p:font typeface="Arial Unicode MS" panose="020B0604020202020204" pitchFamily="34" charset="-128"/>
      <p:regular r:id="rId30"/>
    </p:embeddedFont>
    <p:embeddedFont>
      <p:font typeface="Impact" panose="020B0806030902050204" pitchFamily="34" charset="0"/>
      <p:regular r:id="rId31"/>
    </p:embeddedFont>
    <p:embeddedFont>
      <p:font typeface="Gill Sans" panose="020B0604020202020204" charset="0"/>
      <p:regular r:id="rId32"/>
      <p:bold r:id="rId33"/>
    </p:embeddedFont>
    <p:embeddedFont>
      <p:font typeface="Pacifico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6" roundtripDataSignature="AMtx7miN/pD6OVu/BOqfARt6jkrcxF8p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2BE926-9BA5-4333-A11B-05A08D8C3EA8}">
  <a:tblStyle styleId="{B62BE926-9BA5-4333-A11B-05A08D8C3E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24852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6703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805f9070e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805f9070e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472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53cfa87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53cfa87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287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805f9070e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805f9070e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02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805f9070e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805f9070e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189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805f9070e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805f9070e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637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805f9070e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805f9070e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8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805f9070e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805f9070e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210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805f9070e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805f9070e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792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805f9070e_4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805f9070e_4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4865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805f9070e_4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805f9070e_4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715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2354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805f9070e_4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805f9070e_4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706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805f9070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805f9070e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335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805f9070e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805f9070e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894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805f9070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805f9070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2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4574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767cbbf3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767cbbf3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113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767cbbf3f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767cbbf3f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84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767cbbf3f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767cbbf3f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513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754dcde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754dcde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087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76c8fe9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76c8fe9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3155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805f9070e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805f9070e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067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" title="scalloped circle"/>
          <p:cNvSpPr/>
          <p:nvPr/>
        </p:nvSpPr>
        <p:spPr>
          <a:xfrm>
            <a:off x="3557016" y="630936"/>
            <a:ext cx="5235575" cy="5229225"/>
          </a:xfrm>
          <a:custGeom>
            <a:avLst/>
            <a:gdLst/>
            <a:ahLst/>
            <a:cxnLst/>
            <a:rect l="l" t="t" r="r" b="b"/>
            <a:pathLst>
              <a:path w="3298" h="3294" extrusionOk="0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" name="Google Shape;15;p5"/>
          <p:cNvSpPr txBox="1"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 b="1" i="0" cap="none">
                <a:solidFill>
                  <a:schemeClr val="dk2"/>
                </a:solidFill>
              </a:defRPr>
            </a:lvl1pPr>
            <a:lvl2pPr lvl="1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dt" idx="10"/>
          </p:nvPr>
        </p:nvSpPr>
        <p:spPr>
          <a:xfrm>
            <a:off x="1078523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9573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ftr" idx="11"/>
          </p:nvPr>
        </p:nvSpPr>
        <p:spPr>
          <a:xfrm>
            <a:off x="4180332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9573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ldNum" idx="12"/>
          </p:nvPr>
        </p:nvSpPr>
        <p:spPr>
          <a:xfrm>
            <a:off x="9067218" y="6375679"/>
            <a:ext cx="2329723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29573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0" name="Google Shape;20;p5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 rot="5400000">
            <a:off x="4544043" y="-1006365"/>
            <a:ext cx="3593591" cy="1017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 rot="5400000">
            <a:off x="8012185" y="2436522"/>
            <a:ext cx="5600404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 rot="5400000">
            <a:off x="2653390" y="-1013705"/>
            <a:ext cx="5600405" cy="839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mpact"/>
              <a:buNone/>
              <a:defRPr sz="8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 b="1" i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dt" idx="10"/>
          </p:nvPr>
        </p:nvSpPr>
        <p:spPr>
          <a:xfrm>
            <a:off x="3236546" y="6375679"/>
            <a:ext cx="1493947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ftr" idx="11"/>
          </p:nvPr>
        </p:nvSpPr>
        <p:spPr>
          <a:xfrm>
            <a:off x="5279064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942434" y="6375679"/>
            <a:ext cx="1487566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grpSp>
        <p:nvGrpSpPr>
          <p:cNvPr id="33" name="Google Shape;33;p7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34" name="Google Shape;34;p7" title="left scallop shape"/>
            <p:cNvSpPr/>
            <p:nvPr/>
          </p:nvSpPr>
          <p:spPr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l" t="t" r="r" b="b"/>
              <a:pathLst>
                <a:path w="1773" h="4320" extrusionOk="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5" name="Google Shape;35;p7" title="left scallop inline"/>
            <p:cNvSpPr/>
            <p:nvPr/>
          </p:nvSpPr>
          <p:spPr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l" t="t" r="r" b="b"/>
              <a:pathLst>
                <a:path w="1037" h="4320" extrusionOk="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1257300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6647796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1257300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3"/>
          </p:nvPr>
        </p:nvSpPr>
        <p:spPr>
          <a:xfrm>
            <a:off x="6633864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4"/>
          </p:nvPr>
        </p:nvSpPr>
        <p:spPr>
          <a:xfrm>
            <a:off x="6633864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avLst/>
            <a:gdLst/>
            <a:ahLst/>
            <a:cxnLst/>
            <a:rect l="l" t="t" r="r" b="b"/>
            <a:pathLst>
              <a:path w="3025" h="4320" extrusionOk="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Gill Sans"/>
              <a:buNone/>
              <a:defRPr sz="1900" b="1" i="0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765051" y="920377"/>
            <a:ext cx="6158418" cy="498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800"/>
              <a:buChar char="–"/>
              <a:defRPr sz="2800"/>
            </a:lvl2pPr>
            <a:lvl3pPr marL="1371600" lvl="2" indent="-3810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4pPr>
            <a:lvl5pPr marL="2286000" lvl="4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6pPr>
            <a:lvl7pPr marL="3200400" lvl="6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–"/>
              <a:defRPr sz="2000"/>
            </a:lvl8pPr>
            <a:lvl9pPr marL="4114800" lvl="8" indent="-355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2"/>
          </p:nvPr>
        </p:nvSpPr>
        <p:spPr>
          <a:xfrm>
            <a:off x="8337885" y="1741336"/>
            <a:ext cx="3092115" cy="416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765051" y="6375679"/>
            <a:ext cx="1233355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ftr" idx="11"/>
          </p:nvPr>
        </p:nvSpPr>
        <p:spPr>
          <a:xfrm>
            <a:off x="2103620" y="6375679"/>
            <a:ext cx="348217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5691014" y="6375679"/>
            <a:ext cx="1232456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69" name="Google Shape;69;p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>
            <a:spLocks noGrp="1"/>
          </p:cNvSpPr>
          <p:nvPr>
            <p:ph type="pic" idx="2"/>
          </p:nvPr>
        </p:nvSpPr>
        <p:spPr>
          <a:xfrm>
            <a:off x="283464" y="0"/>
            <a:ext cx="7355585" cy="685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Gill Sans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2" name="Google Shape;72;p13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avLst/>
            <a:gdLst/>
            <a:ahLst/>
            <a:cxnLst/>
            <a:rect l="l" t="t" r="r" b="b"/>
            <a:pathLst>
              <a:path w="3025" h="4320" extrusionOk="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73" name="Google Shape;73;p13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Gill Sans"/>
              <a:buNone/>
              <a:defRPr sz="1900" b="1" i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8337883" y="1741336"/>
            <a:ext cx="3092117" cy="416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dt" idx="10"/>
          </p:nvPr>
        </p:nvSpPr>
        <p:spPr>
          <a:xfrm>
            <a:off x="765950" y="6375679"/>
            <a:ext cx="1232456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ftr" idx="11"/>
          </p:nvPr>
        </p:nvSpPr>
        <p:spPr>
          <a:xfrm>
            <a:off x="2103621" y="6375679"/>
            <a:ext cx="3482178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5687568" y="6375679"/>
            <a:ext cx="123444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sz="5100" b="0" i="0" u="none" strike="noStrike" cap="non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ill Sans"/>
              <a:buChar char="–"/>
              <a:defRPr sz="18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ill Sans"/>
              <a:buChar char="–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17500" algn="l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1" name="Google Shape;11;p4" title="Left scallop edge"/>
          <p:cNvSpPr/>
          <p:nvPr/>
        </p:nvSpPr>
        <p:spPr>
          <a:xfrm>
            <a:off x="0" y="0"/>
            <a:ext cx="885825" cy="6858000"/>
          </a:xfrm>
          <a:custGeom>
            <a:avLst/>
            <a:gdLst/>
            <a:ahLst/>
            <a:cxnLst/>
            <a:rect l="l" t="t" r="r" b="b"/>
            <a:pathLst>
              <a:path w="558" h="4320" extrusionOk="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" name="Google Shape;12;p4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bLVKuexyY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eYhaXwoTw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sdq2OJ4Y9k&amp;disable_polymer=tru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resuncientificosabio.csic.es/index.ph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MHeyovhCO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jpg"/><Relationship Id="rId4" Type="http://schemas.openxmlformats.org/officeDocument/2006/relationships/hyperlink" Target="http://www.youtube.com/watch?v=XMHeyovhCO8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time_continue=42&amp;v=bUa-ilQqEv0&amp;feature=emb_titl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</a:pPr>
            <a:r>
              <a:rPr lang="es-ES"/>
              <a:t>EXPERIMENTS</a:t>
            </a:r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ES"/>
              <a:t>CICLE MITJÀ</a:t>
            </a:r>
            <a:endParaRPr/>
          </a:p>
        </p:txBody>
      </p:sp>
      <p:pic>
        <p:nvPicPr>
          <p:cNvPr id="97" name="Google Shape;97;p1" descr="Download Free png Free Chemistry Icon Png 410515 | Download ..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50631" y="3785981"/>
            <a:ext cx="1707394" cy="1707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805f9070e_3_1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THE SCIENTIFIC METHOD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continuació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passos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mètode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s-E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anglès</a:t>
            </a: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000" dirty="0" smtClean="0">
                <a:latin typeface="Arial"/>
                <a:ea typeface="Arial"/>
                <a:cs typeface="Arial"/>
                <a:sym typeface="Arial"/>
              </a:rPr>
              <a:t> 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67017"/>
            <a:ext cx="27283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ES" sz="1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steps of a hypothesis, the first step is to pose a problem, the second step is to approach a hypothesis, the third step is to explore it, the fourth step is to reach a conclusion and if another hypothesis is necessary.</a:t>
            </a:r>
            <a:endParaRPr lang="es-E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53cfa8774_2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GLOSSARY</a:t>
            </a:r>
            <a:r>
              <a:rPr lang="es-ES" sz="3600"/>
              <a:t>: a glossary with your important words</a:t>
            </a:r>
            <a:endParaRPr sz="3600"/>
          </a:p>
        </p:txBody>
      </p:sp>
      <p:sp>
        <p:nvSpPr>
          <p:cNvPr id="161" name="Google Shape;161;g853cfa8774_2_0"/>
          <p:cNvSpPr txBox="1">
            <a:spLocks noGrp="1"/>
          </p:cNvSpPr>
          <p:nvPr>
            <p:ph type="body" idx="1"/>
          </p:nvPr>
        </p:nvSpPr>
        <p:spPr>
          <a:xfrm>
            <a:off x="1251675" y="1351125"/>
            <a:ext cx="10178400" cy="4851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Escull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10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paraules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les que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hagis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après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busca’n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dibuix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imatge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 a cada una de les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paraules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explicant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si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pictograma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Adjunt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ficher 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glossary.pdf </a:t>
            </a: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pictofgrama</a:t>
            </a:r>
            <a:r>
              <a:rPr lang="es-ES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805f9070e_3_17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EXPERIMENTEM AMB LA GRAVETAT</a:t>
            </a:r>
            <a:endParaRPr/>
          </a:p>
        </p:txBody>
      </p:sp>
      <p:sp>
        <p:nvSpPr>
          <p:cNvPr id="167" name="Google Shape;167;g7805f9070e_3_17"/>
          <p:cNvSpPr txBox="1">
            <a:spLocks noGrp="1"/>
          </p:cNvSpPr>
          <p:nvPr>
            <p:ph type="body" idx="1"/>
          </p:nvPr>
        </p:nvSpPr>
        <p:spPr>
          <a:xfrm>
            <a:off x="1251675" y="1583900"/>
            <a:ext cx="10178400" cy="429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Què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sz="2100" b="1" i="1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sz="2100" b="1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preguntaràs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….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toca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I 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llences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amunt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a...?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vídeos i contesta les preguntes. Segur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acabaràs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un/a especialista de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molta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atenció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https://www.youtube.com/watch?v=RbLVKuexyYg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peses a la 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Terra?  36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Kgs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pesaries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planeta 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Júpiter? 30+30=60, 6 + 6 =12,60+12= Jo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pesari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72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Kgs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 Júpiter.</a:t>
            </a:r>
            <a:endParaRPr sz="29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g7805f9070e_3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8450" y="382375"/>
            <a:ext cx="1358350" cy="112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805f9070e_4_5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EXPERIMENTEM AMB LA GRAVETAT</a:t>
            </a:r>
            <a:endParaRPr/>
          </a:p>
        </p:txBody>
      </p:sp>
      <p:sp>
        <p:nvSpPr>
          <p:cNvPr id="174" name="Google Shape;174;g7805f9070e_4_5"/>
          <p:cNvSpPr txBox="1">
            <a:spLocks noGrp="1"/>
          </p:cNvSpPr>
          <p:nvPr>
            <p:ph type="body" idx="1"/>
          </p:nvPr>
        </p:nvSpPr>
        <p:spPr>
          <a:xfrm>
            <a:off x="1251675" y="1735575"/>
            <a:ext cx="10178400" cy="414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	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Seguim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aprenent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mira que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t’expliquen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 el vídeo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https://www.youtube.com/watch?v=xeYhaXwoTw4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indent="-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 startAt="5"/>
            </a:pP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 ser el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descobridor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força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Issac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Newton.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	Per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què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gira al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voltant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Terra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Per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tamain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te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805f9070e_4_1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80" name="Google Shape;180;g7805f9070e_4_18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Ara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és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moment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posar-te a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prova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de convertir-te en un bon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Molta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atenció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Pregunta: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deixem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caure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dos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objectes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diferents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des de la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creus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arribarà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primer a </a:t>
            </a:r>
            <a:r>
              <a:rPr lang="es-ES" b="1" i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continuació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El que pesa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 la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pes que te per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exemple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 agafas una goma i cola de barra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cola per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seu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805f9070e_4_2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86" name="Google Shape;186;g7805f9070e_4_28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Cerquem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evidències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dos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objectes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imagines que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arribarà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sota de cada parella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d’objectes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arenR"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des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terra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una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poma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pesada.                                                                                                         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llibreta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arenR"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deixes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caure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mateixa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alçada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un 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-El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llapis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805f9070e_4_3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92" name="Google Shape;192;g7805f9070e_4_33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Preparem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material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(fes un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llistat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del material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necessites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terme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-Una ploma de pascua.                                                                                                                             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-Un mocado de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-I un cronometre.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805f9070e_4_38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198" name="Google Shape;198;g7805f9070e_4_38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Passos per fer l’experiment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1r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Agafa una cinta mètrica i marca una alçada d’1,5 m. més o menys. Tens una altra opció: puja dalt d’una cadira.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2n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cop a dalt de la cadira, agafa els dos objectes que has escollit per tirar al buit.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3r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Posa els braços ben estirats cap endavant aguantant els objectes, un a cada mà.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4t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cop llest deixa caure els dos objectes.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5è 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Mesura el temps de caiguda amb un cronòmetre amb l’ajuda de l’adult.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6è</a:t>
            </a:r>
            <a:r>
              <a:rPr lang="es-E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Fixa’t en la caiguda i enregistra-ho. Recorda que has de repetir aquest procès per a cada una de les parelles d’objectes.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805f9070e_4_4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04" name="Google Shape;204;g7805f9070e_4_43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5" name="Google Shape;205;g7805f9070e_4_43"/>
          <p:cNvGraphicFramePr/>
          <p:nvPr>
            <p:extLst>
              <p:ext uri="{D42A27DB-BD31-4B8C-83A1-F6EECF244321}">
                <p14:modId xmlns:p14="http://schemas.microsoft.com/office/powerpoint/2010/main" val="1915485654"/>
              </p:ext>
            </p:extLst>
          </p:nvPr>
        </p:nvGraphicFramePr>
        <p:xfrm>
          <a:off x="1378050" y="1312388"/>
          <a:ext cx="9925650" cy="5302200"/>
        </p:xfrm>
        <a:graphic>
          <a:graphicData uri="http://schemas.openxmlformats.org/drawingml/2006/table">
            <a:tbl>
              <a:tblPr>
                <a:noFill/>
                <a:tableStyleId>{B62BE926-9BA5-4333-A11B-05A08D8C3EA8}</a:tableStyleId>
              </a:tblPr>
              <a:tblGrid>
                <a:gridCol w="3308550"/>
                <a:gridCol w="3308550"/>
                <a:gridCol w="3308550"/>
              </a:tblGrid>
              <a:tr h="1125225">
                <a:tc gridSpan="3"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err="1"/>
                        <a:t>Què</a:t>
                      </a:r>
                      <a:r>
                        <a:rPr lang="es-ES" sz="2000" b="1" dirty="0"/>
                        <a:t> ha </a:t>
                      </a:r>
                      <a:r>
                        <a:rPr lang="es-ES" sz="2000" b="1" dirty="0" err="1"/>
                        <a:t>passat</a:t>
                      </a:r>
                      <a:r>
                        <a:rPr lang="es-ES" sz="2000" b="1" dirty="0"/>
                        <a:t>? </a:t>
                      </a:r>
                      <a:r>
                        <a:rPr lang="es-ES" sz="2000" dirty="0"/>
                        <a:t>(registre de </a:t>
                      </a:r>
                      <a:r>
                        <a:rPr lang="es-ES" sz="2000" dirty="0" err="1"/>
                        <a:t>resultats</a:t>
                      </a:r>
                      <a:r>
                        <a:rPr lang="es-ES" sz="2000" dirty="0"/>
                        <a:t>, </a:t>
                      </a:r>
                      <a:r>
                        <a:rPr lang="es-ES" sz="2000" dirty="0" err="1"/>
                        <a:t>recollida</a:t>
                      </a:r>
                      <a:r>
                        <a:rPr lang="es-ES" sz="2000" dirty="0"/>
                        <a:t> de </a:t>
                      </a:r>
                      <a:r>
                        <a:rPr lang="es-ES" sz="2000" dirty="0" err="1"/>
                        <a:t>dades</a:t>
                      </a:r>
                      <a:r>
                        <a:rPr lang="es-ES" sz="2000" dirty="0"/>
                        <a:t>)</a:t>
                      </a:r>
                      <a:endParaRPr sz="2000" dirty="0"/>
                    </a:p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dirty="0"/>
                        <a:t>Marca a la </a:t>
                      </a:r>
                      <a:r>
                        <a:rPr lang="es-ES" sz="2000" dirty="0" err="1"/>
                        <a:t>següent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graella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els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teus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resultats</a:t>
                      </a:r>
                      <a:r>
                        <a:rPr lang="es-ES" sz="2000" dirty="0"/>
                        <a:t>, </a:t>
                      </a:r>
                      <a:r>
                        <a:rPr lang="es-ES" sz="2000" dirty="0" err="1"/>
                        <a:t>pots</a:t>
                      </a:r>
                      <a:r>
                        <a:rPr lang="es-ES" sz="2000" dirty="0"/>
                        <a:t> </a:t>
                      </a:r>
                      <a:r>
                        <a:rPr lang="es-ES" sz="2000" dirty="0" err="1"/>
                        <a:t>utilitzar</a:t>
                      </a:r>
                      <a:r>
                        <a:rPr lang="es-ES" sz="2000" dirty="0"/>
                        <a:t> una X en el </a:t>
                      </a:r>
                      <a:r>
                        <a:rPr lang="es-ES" sz="2000" dirty="0" err="1"/>
                        <a:t>requadre</a:t>
                      </a:r>
                      <a:r>
                        <a:rPr lang="es-ES" sz="2000" dirty="0"/>
                        <a:t> que </a:t>
                      </a:r>
                      <a:r>
                        <a:rPr lang="es-ES" sz="2000" dirty="0" err="1"/>
                        <a:t>correspongui</a:t>
                      </a:r>
                      <a:r>
                        <a:rPr lang="es-ES" sz="2000" dirty="0"/>
                        <a:t>. </a:t>
                      </a:r>
                      <a:endParaRPr sz="2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795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Experiència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Quin és més gran?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Quin objecte ha arribat abans al terra?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7B7B7"/>
                    </a:solidFill>
                  </a:tcPr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TARONJA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2000" b="1" dirty="0" smtClean="0"/>
                        <a:t>                   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</a:t>
                      </a:r>
                      <a:endParaRPr sz="2000" b="1" dirty="0"/>
                    </a:p>
                  </a:txBody>
                  <a:tcPr marL="63500" marR="63500" marT="63500" marB="63500"/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POMA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</a:t>
                      </a:r>
                      <a:endParaRPr sz="2000" b="1" dirty="0"/>
                    </a:p>
                  </a:txBody>
                  <a:tcPr marL="63500" marR="63500" marT="63500" marB="63500"/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TARONJA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baseline="0" dirty="0" smtClean="0"/>
                        <a:t>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LLIBRETA 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LLAPIS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 smtClean="0"/>
                        <a:t>                     x</a:t>
                      </a:r>
                      <a:endParaRPr sz="2000" b="1" dirty="0"/>
                    </a:p>
                  </a:txBody>
                  <a:tcPr marL="63500" marR="63500" marT="63500" marB="63500"/>
                </a:tc>
              </a:tr>
              <a:tr h="48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FULL  </a:t>
                      </a:r>
                      <a:endParaRPr sz="2000" b="1"/>
                    </a:p>
                  </a:txBody>
                  <a:tcPr marL="63500" marR="63500" marT="63500" marB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63500" marR="63500" marT="63500" marB="63500"/>
                </a:tc>
              </a:tr>
            </a:tbl>
          </a:graphicData>
        </a:graphic>
      </p:graphicFrame>
      <p:pic>
        <p:nvPicPr>
          <p:cNvPr id="206" name="Google Shape;206;g7805f9070e_4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225" y="3463673"/>
            <a:ext cx="475525" cy="4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7805f9070e_4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5300" y="3939200"/>
            <a:ext cx="475525" cy="442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g7805f9070e_4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8225" y="4984800"/>
            <a:ext cx="396025" cy="3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7805f9070e_4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5825" y="4454275"/>
            <a:ext cx="396025" cy="3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7805f9070e_4_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0300" y="5413025"/>
            <a:ext cx="3905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7805f9070e_4_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49100" y="5904633"/>
            <a:ext cx="390525" cy="464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805f9070e_4_5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17" name="Google Shape;217;g7805f9070e_4_50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(explica 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quines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després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insereix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 video tal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realitzat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just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arribat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ploma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 la seba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gravetat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ccom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avio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papre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es adir 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quedar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boland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4800"/>
              <a:t>QUÈ CREUS QUÈ ÉS LA CIÈNCIA?</a:t>
            </a:r>
            <a:endParaRPr sz="480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Escriu a continuació què és per a tu la ciència. Explica-ho amb les teves paraules. 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805f9070e_4_56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EXPERIMENT: </a:t>
            </a:r>
            <a:r>
              <a:rPr lang="es-ES" sz="3600"/>
              <a:t>LA GRAVETAT</a:t>
            </a:r>
            <a:endParaRPr sz="3600"/>
          </a:p>
        </p:txBody>
      </p:sp>
      <p:sp>
        <p:nvSpPr>
          <p:cNvPr id="223" name="Google Shape;223;g7805f9070e_4_56"/>
          <p:cNvSpPr txBox="1">
            <a:spLocks noGrp="1"/>
          </p:cNvSpPr>
          <p:nvPr>
            <p:ph type="body" idx="1"/>
          </p:nvPr>
        </p:nvSpPr>
        <p:spPr>
          <a:xfrm>
            <a:off x="1251675" y="1533350"/>
            <a:ext cx="101784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 donar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sentit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mètode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científic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has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seguint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aquest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preguntes: 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era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vàlida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Si la </a:t>
            </a:r>
            <a:r>
              <a:rPr lang="es-ES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meva</a:t>
            </a:r>
            <a:r>
              <a:rPr lang="es-ES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hipótesis es valida.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Nova </a:t>
            </a:r>
            <a:r>
              <a:rPr lang="es-E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escriu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aquí la nova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després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l’experiment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 ha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passat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que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esperaves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pasat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que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mesperaba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caigut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 ploma de pascua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abans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mucador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mocus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805f9070e_4_0"/>
          <p:cNvSpPr txBox="1">
            <a:spLocks noGrp="1"/>
          </p:cNvSpPr>
          <p:nvPr>
            <p:ph type="title"/>
          </p:nvPr>
        </p:nvSpPr>
        <p:spPr>
          <a:xfrm>
            <a:off x="1251675" y="382378"/>
            <a:ext cx="10178400" cy="108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GOTS TALENT 1: </a:t>
            </a:r>
            <a:r>
              <a:rPr lang="es-ES" sz="3600" dirty="0" err="1"/>
              <a:t>Experiment</a:t>
            </a:r>
            <a:r>
              <a:rPr lang="es-ES" sz="3600" dirty="0"/>
              <a:t> musical </a:t>
            </a:r>
            <a:endParaRPr sz="3600" dirty="0"/>
          </a:p>
        </p:txBody>
      </p:sp>
      <p:sp>
        <p:nvSpPr>
          <p:cNvPr id="229" name="Google Shape;229;g7805f9070e_4_0"/>
          <p:cNvSpPr txBox="1">
            <a:spLocks noGrp="1"/>
          </p:cNvSpPr>
          <p:nvPr>
            <p:ph type="body" idx="1"/>
          </p:nvPr>
        </p:nvSpPr>
        <p:spPr>
          <a:xfrm>
            <a:off x="1146744" y="1465978"/>
            <a:ext cx="10178400" cy="409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Mira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vídeo 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fixa’t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en les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quantitats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d’aigua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lang="es-ES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https://www.youtube.com/watch?v=Usdq2OJ4Y9k&amp;disable_polymer=true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Primer observa i reflexiona:</a:t>
            </a:r>
            <a:endParaRPr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fan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aguts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blau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negre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son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mes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aguts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greus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grocs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El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verd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vermell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taronja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plens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color o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d’un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altre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potser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té 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les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diferents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formes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 He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fet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es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plens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més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buits</a:t>
            </a:r>
            <a:r>
              <a:rPr lang="es-ES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g7805f9070e_4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1546" y="2194725"/>
            <a:ext cx="793350" cy="56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7805f9070e_4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79451" y="76200"/>
            <a:ext cx="1715749" cy="209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38237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got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got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805f9070e_4_11"/>
          <p:cNvSpPr txBox="1">
            <a:spLocks noGrp="1"/>
          </p:cNvSpPr>
          <p:nvPr>
            <p:ph type="title"/>
          </p:nvPr>
        </p:nvSpPr>
        <p:spPr>
          <a:xfrm>
            <a:off x="1251675" y="382378"/>
            <a:ext cx="10178400" cy="108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GOTS TALENT 1: </a:t>
            </a:r>
            <a:r>
              <a:rPr lang="es-ES" sz="3600"/>
              <a:t>Experiment musical </a:t>
            </a:r>
            <a:endParaRPr sz="3600"/>
          </a:p>
        </p:txBody>
      </p:sp>
      <p:sp>
        <p:nvSpPr>
          <p:cNvPr id="237" name="Google Shape;237;g7805f9070e_4_11"/>
          <p:cNvSpPr txBox="1">
            <a:spLocks noGrp="1"/>
          </p:cNvSpPr>
          <p:nvPr>
            <p:ph type="body" idx="1"/>
          </p:nvPr>
        </p:nvSpPr>
        <p:spPr>
          <a:xfrm>
            <a:off x="1251675" y="1578800"/>
            <a:ext cx="10178400" cy="409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teva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hipòtesi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científica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s-ES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pregunta: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Per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què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t’imagines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que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els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gots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r>
              <a:rPr lang="es-ES" sz="4400" b="1" dirty="0" err="1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sonen</a:t>
            </a:r>
            <a:r>
              <a:rPr lang="es-ES" sz="4400" b="1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de forma </a:t>
            </a:r>
            <a:r>
              <a:rPr lang="es-ES" sz="4400" b="1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diferents</a:t>
            </a:r>
            <a:endParaRPr sz="4400" b="1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endParaRPr lang="es-ES" sz="2800" b="1" dirty="0" smtClean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Per la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quantitat</a:t>
            </a: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de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aigua</a:t>
            </a:r>
            <a:r>
              <a:rPr lang="es-ES" sz="2800" dirty="0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 que te cada </a:t>
            </a:r>
            <a:r>
              <a:rPr lang="es-ES" sz="2800" dirty="0" err="1" smtClean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got</a:t>
            </a:r>
            <a:endParaRPr sz="280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805f9070e_3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DIARI CIENTÍFIC </a:t>
            </a:r>
            <a:r>
              <a:rPr lang="es-ES" sz="3600"/>
              <a:t>(del 18 al 22 de maig)</a:t>
            </a:r>
            <a:r>
              <a:rPr lang="es-ES"/>
              <a:t/>
            </a:r>
            <a:br>
              <a:rPr lang="es-ES"/>
            </a:br>
            <a:r>
              <a:rPr lang="es-ES" sz="2400">
                <a:latin typeface="Arial"/>
                <a:ea typeface="Arial"/>
                <a:cs typeface="Arial"/>
                <a:sym typeface="Arial"/>
              </a:rPr>
              <a:t>Explica en català què has descobert durant aquesta setmana.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7805f9070e_3_0"/>
          <p:cNvSpPr txBox="1">
            <a:spLocks noGrp="1"/>
          </p:cNvSpPr>
          <p:nvPr>
            <p:ph type="body" idx="1"/>
          </p:nvPr>
        </p:nvSpPr>
        <p:spPr>
          <a:xfrm>
            <a:off x="876924" y="2057401"/>
            <a:ext cx="10178400" cy="359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None/>
            </a:pPr>
            <a:r>
              <a:rPr lang="es-ES" dirty="0" smtClean="0"/>
              <a:t>He </a:t>
            </a:r>
            <a:r>
              <a:rPr lang="es-ES" dirty="0" err="1" smtClean="0"/>
              <a:t>descobert</a:t>
            </a:r>
            <a:r>
              <a:rPr lang="es-ES" dirty="0" smtClean="0"/>
              <a:t> </a:t>
            </a:r>
            <a:r>
              <a:rPr lang="es-ES" dirty="0" err="1" smtClean="0"/>
              <a:t>qui</a:t>
            </a:r>
            <a:r>
              <a:rPr lang="es-ES" dirty="0" smtClean="0"/>
              <a:t> </a:t>
            </a:r>
            <a:r>
              <a:rPr lang="es-ES" dirty="0" err="1" smtClean="0"/>
              <a:t>ba</a:t>
            </a:r>
            <a:r>
              <a:rPr lang="es-ES" dirty="0" smtClean="0"/>
              <a:t> des </a:t>
            </a:r>
            <a:r>
              <a:rPr lang="es-ES" dirty="0" err="1" smtClean="0"/>
              <a:t>cobrir</a:t>
            </a:r>
            <a:r>
              <a:rPr lang="es-ES" dirty="0" smtClean="0"/>
              <a:t> la </a:t>
            </a:r>
            <a:r>
              <a:rPr lang="es-ES" dirty="0" err="1" smtClean="0"/>
              <a:t>grvetat</a:t>
            </a:r>
            <a:r>
              <a:rPr lang="es-ES" dirty="0" smtClean="0"/>
              <a:t> va ser </a:t>
            </a:r>
            <a:r>
              <a:rPr lang="es-ES" dirty="0" err="1" smtClean="0"/>
              <a:t>Issac</a:t>
            </a:r>
            <a:r>
              <a:rPr lang="es-ES" dirty="0" smtClean="0"/>
              <a:t> Newton tambe he </a:t>
            </a:r>
            <a:r>
              <a:rPr lang="es-ES" dirty="0" err="1" smtClean="0"/>
              <a:t>descobert</a:t>
            </a:r>
            <a:r>
              <a:rPr lang="es-ES" dirty="0" smtClean="0"/>
              <a:t> que </a:t>
            </a:r>
            <a:r>
              <a:rPr lang="es-ES" dirty="0" err="1" smtClean="0"/>
              <a:t>siel</a:t>
            </a:r>
            <a:r>
              <a:rPr lang="es-ES" dirty="0" smtClean="0"/>
              <a:t> </a:t>
            </a:r>
            <a:r>
              <a:rPr lang="es-ES" dirty="0" err="1" smtClean="0"/>
              <a:t>plane</a:t>
            </a:r>
            <a:r>
              <a:rPr lang="es-ES" dirty="0" smtClean="0"/>
              <a:t> es </a:t>
            </a:r>
            <a:r>
              <a:rPr lang="es-ES" dirty="0" err="1" smtClean="0"/>
              <a:t>molt</a:t>
            </a:r>
            <a:r>
              <a:rPr lang="es-ES" dirty="0" smtClean="0"/>
              <a:t> gran te mes </a:t>
            </a:r>
            <a:r>
              <a:rPr lang="es-ES" dirty="0" err="1" smtClean="0"/>
              <a:t>gravetat</a:t>
            </a:r>
            <a:r>
              <a:rPr lang="es-ES" dirty="0"/>
              <a:t> </a:t>
            </a:r>
            <a:r>
              <a:rPr lang="es-ES" dirty="0" smtClean="0"/>
              <a:t>i si es </a:t>
            </a:r>
            <a:r>
              <a:rPr lang="es-ES" dirty="0" err="1" smtClean="0"/>
              <a:t>més</a:t>
            </a:r>
            <a:r>
              <a:rPr lang="es-ES" dirty="0" smtClean="0"/>
              <a:t> </a:t>
            </a:r>
            <a:r>
              <a:rPr lang="es-ES" dirty="0" err="1" smtClean="0"/>
              <a:t>petit</a:t>
            </a:r>
            <a:r>
              <a:rPr lang="es-ES" dirty="0" smtClean="0"/>
              <a:t> </a:t>
            </a:r>
            <a:r>
              <a:rPr lang="es-ES" dirty="0" err="1" smtClean="0"/>
              <a:t>menys</a:t>
            </a:r>
            <a:r>
              <a:rPr lang="es-ES" dirty="0" smtClean="0"/>
              <a:t> </a:t>
            </a:r>
            <a:r>
              <a:rPr lang="es-ES" dirty="0" err="1" smtClean="0"/>
              <a:t>gravetat</a:t>
            </a:r>
            <a:r>
              <a:rPr lang="es-ES" smtClean="0"/>
              <a:t> i a.</a:t>
            </a:r>
            <a:endParaRPr lang="es-ES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dirty="0" smtClean="0"/>
              <a:t> </a:t>
            </a: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 smtClean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lang="es-ES" dirty="0" smtClean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44" name="Google Shape;244;g7805f9070e_3_0"/>
          <p:cNvPicPr preferRelativeResize="0"/>
          <p:nvPr/>
        </p:nvPicPr>
        <p:blipFill rotWithShape="1">
          <a:blip r:embed="rId3">
            <a:alphaModFix/>
          </a:blip>
          <a:srcRect t="11327" b="10601"/>
          <a:stretch/>
        </p:blipFill>
        <p:spPr>
          <a:xfrm>
            <a:off x="9716900" y="382375"/>
            <a:ext cx="1911304" cy="149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-374754" y="-2286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menys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a-ES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menys</a:t>
            </a:r>
            <a:r>
              <a:rPr kumimoji="0" lang="ca-ES" sz="15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a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4800"/>
              <a:t>QUE T’IMAGINES QUÈ FA UN CIENTÍFIC? </a:t>
            </a:r>
            <a:endParaRPr sz="480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mpact"/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Escriu a continuació que t’imagines què fa un científic en el seu dia a dia, què fa quan està al laboratori...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67cbbf3f_3_0"/>
          <p:cNvSpPr txBox="1">
            <a:spLocks noGrp="1"/>
          </p:cNvSpPr>
          <p:nvPr>
            <p:ph type="title"/>
          </p:nvPr>
        </p:nvSpPr>
        <p:spPr>
          <a:xfrm>
            <a:off x="3242929" y="828213"/>
            <a:ext cx="8187000" cy="4064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/>
              <a:t>POSA’T A PROVA JUGANT A SER CIENTÍFIC</a:t>
            </a:r>
            <a:endParaRPr sz="8000"/>
          </a:p>
        </p:txBody>
      </p:sp>
      <p:sp>
        <p:nvSpPr>
          <p:cNvPr id="115" name="Google Shape;115;g7767cbbf3f_3_0"/>
          <p:cNvSpPr txBox="1">
            <a:spLocks noGrp="1"/>
          </p:cNvSpPr>
          <p:nvPr>
            <p:ph type="body" idx="1"/>
          </p:nvPr>
        </p:nvSpPr>
        <p:spPr>
          <a:xfrm>
            <a:off x="3827630" y="5138606"/>
            <a:ext cx="7017600" cy="95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2900" b="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http://www.eresuncientificosabio.csic.es/index.php</a:t>
            </a:r>
            <a:endParaRPr sz="3800"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767cbbf3f_3_10"/>
          <p:cNvSpPr txBox="1">
            <a:spLocks noGrp="1"/>
          </p:cNvSpPr>
          <p:nvPr>
            <p:ph type="title"/>
          </p:nvPr>
        </p:nvSpPr>
        <p:spPr>
          <a:xfrm>
            <a:off x="7918526" y="3920195"/>
            <a:ext cx="3486900" cy="1196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0" dirty="0">
                <a:solidFill>
                  <a:schemeClr val="accent5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https://www.youtube.com/watch?v=XMHeyovhCO8</a:t>
            </a:r>
            <a:endParaRPr sz="2800" dirty="0">
              <a:solidFill>
                <a:schemeClr val="accent5"/>
              </a:solidFill>
            </a:endParaRPr>
          </a:p>
        </p:txBody>
      </p:sp>
      <p:sp>
        <p:nvSpPr>
          <p:cNvPr id="121" name="Google Shape;121;g7767cbbf3f_3_10"/>
          <p:cNvSpPr txBox="1">
            <a:spLocks noGrp="1"/>
          </p:cNvSpPr>
          <p:nvPr>
            <p:ph type="body" idx="1"/>
          </p:nvPr>
        </p:nvSpPr>
        <p:spPr>
          <a:xfrm>
            <a:off x="8263300" y="1016725"/>
            <a:ext cx="3486900" cy="166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400" b="1">
                <a:latin typeface="Arial"/>
                <a:ea typeface="Arial"/>
                <a:cs typeface="Arial"/>
                <a:sym typeface="Arial"/>
              </a:rPr>
              <a:t>SI NO POTS VEURE EL VÍDEO CLICA EN EL SEGÜENT ENLLAÇ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7767cbbf3f_3_10"/>
          <p:cNvSpPr>
            <a:spLocks noGrp="1"/>
          </p:cNvSpPr>
          <p:nvPr>
            <p:ph type="pic" idx="2"/>
          </p:nvPr>
        </p:nvSpPr>
        <p:spPr>
          <a:xfrm>
            <a:off x="593675" y="381000"/>
            <a:ext cx="6530400" cy="606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EN MÓN D’EN BEAKMAN</a:t>
            </a: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5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Visualitza el vídeo sobre </a:t>
            </a:r>
            <a:r>
              <a:rPr lang="es-ES" sz="24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“En món d’en Beakman”</a:t>
            </a:r>
            <a:r>
              <a:rPr lang="es-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respon les preguntes que trobaràs a la següent diapositiva.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700"/>
              </a:spcBef>
              <a:spcAft>
                <a:spcPts val="0"/>
              </a:spcAft>
              <a:buNone/>
            </a:pPr>
            <a:endParaRPr sz="29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23" name="Google Shape;123;g7767cbbf3f_3_10" descr="El Mundo de Beakman es una serie de televisión donde se trata todo tipo de asuntos científicos explicados para niños. En este corto, Beakman y sus ayudantes muestran un ejemplo de cómo funciona el modo de hacer ciencia.&#10;&#10;&quot;En el método científico es bueno equivocarse&quot;&#10;&#10;&quot;El mundo de Beakman&quot; / Columbia Pictures Television" title="1.4 El mundo de Beakman - Método Cientí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2875" y="149960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7767cbbf3f_3_10"/>
          <p:cNvSpPr/>
          <p:nvPr/>
        </p:nvSpPr>
        <p:spPr>
          <a:xfrm>
            <a:off x="9498850" y="2845550"/>
            <a:ext cx="777900" cy="7371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95736"/>
              </a:solidFill>
              <a:highlight>
                <a:schemeClr val="accen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767cbbf3f_3_5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PREGUNTAS</a:t>
            </a:r>
            <a:br>
              <a:rPr lang="es-ES"/>
            </a:b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latin typeface="Arial"/>
                <a:ea typeface="Arial"/>
                <a:cs typeface="Arial"/>
                <a:sym typeface="Arial"/>
              </a:rPr>
              <a:t>Responde las siguientes preguntas relacionadas con el vídeo que acabas de ver sobre </a:t>
            </a:r>
            <a:r>
              <a:rPr lang="es-ES" sz="2400" i="1">
                <a:latin typeface="Arial"/>
                <a:ea typeface="Arial"/>
                <a:cs typeface="Arial"/>
                <a:sym typeface="Arial"/>
              </a:rPr>
              <a:t>“En món d’en Beakman”. </a:t>
            </a:r>
            <a:endParaRPr sz="2400"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7767cbbf3f_3_5"/>
          <p:cNvSpPr txBox="1">
            <a:spLocks noGrp="1"/>
          </p:cNvSpPr>
          <p:nvPr>
            <p:ph type="body" idx="1"/>
          </p:nvPr>
        </p:nvSpPr>
        <p:spPr>
          <a:xfrm>
            <a:off x="1251675" y="2286000"/>
            <a:ext cx="10178400" cy="380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30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es el método científico?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¿Cuál es el primer paso del método científico?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es una hipótesis?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¿Cuál es el tercer paso?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7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754dcdee0_0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PREGUNTAS</a:t>
            </a:r>
            <a:br>
              <a:rPr lang="es-ES"/>
            </a:br>
            <a:endParaRPr sz="2400"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7754dcdee0_0_0"/>
          <p:cNvSpPr txBox="1">
            <a:spLocks noGrp="1"/>
          </p:cNvSpPr>
          <p:nvPr>
            <p:ph type="body" idx="1"/>
          </p:nvPr>
        </p:nvSpPr>
        <p:spPr>
          <a:xfrm>
            <a:off x="1251675" y="2406850"/>
            <a:ext cx="10178400" cy="4041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300000"/>
              </a:lnSpc>
              <a:spcBef>
                <a:spcPts val="700"/>
              </a:spcBef>
              <a:spcAft>
                <a:spcPts val="0"/>
              </a:spcAft>
              <a:buSzPts val="1800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nombre recibe el tercer paso?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¿Es bueno equivocarse en el método científico?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¿Qué pasa si el resultado no coincide con nuestra hipótesis?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g7754dcdee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3025" y="285161"/>
            <a:ext cx="3000775" cy="16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76c8fe929_0_0"/>
          <p:cNvSpPr txBox="1">
            <a:spLocks noGrp="1"/>
          </p:cNvSpPr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DIARI CIENTÍFIC </a:t>
            </a:r>
            <a:r>
              <a:rPr lang="es-ES" sz="3600"/>
              <a:t>(del 13 al 15 de maig)</a:t>
            </a:r>
            <a:r>
              <a:rPr lang="es-ES"/>
              <a:t/>
            </a:r>
            <a:br>
              <a:rPr lang="es-ES"/>
            </a:br>
            <a:r>
              <a:rPr lang="es-ES" sz="2400">
                <a:latin typeface="Arial"/>
                <a:ea typeface="Arial"/>
                <a:cs typeface="Arial"/>
                <a:sym typeface="Arial"/>
              </a:rPr>
              <a:t>Explica en català què has descobert durant aquesta setmana.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776c8fe929_0_0"/>
          <p:cNvSpPr txBox="1">
            <a:spLocks noGrp="1"/>
          </p:cNvSpPr>
          <p:nvPr>
            <p:ph type="body" idx="1"/>
          </p:nvPr>
        </p:nvSpPr>
        <p:spPr>
          <a:xfrm>
            <a:off x="1251678" y="2286001"/>
            <a:ext cx="10178400" cy="359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805f9070e_3_5"/>
          <p:cNvSpPr txBox="1">
            <a:spLocks noGrp="1"/>
          </p:cNvSpPr>
          <p:nvPr>
            <p:ph type="title"/>
          </p:nvPr>
        </p:nvSpPr>
        <p:spPr>
          <a:xfrm>
            <a:off x="3242925" y="586846"/>
            <a:ext cx="8187000" cy="285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 SCIENTIFIC METHOD</a:t>
            </a:r>
            <a:endParaRPr/>
          </a:p>
        </p:txBody>
      </p:sp>
      <p:sp>
        <p:nvSpPr>
          <p:cNvPr id="149" name="Google Shape;149;g7805f9070e_3_5"/>
          <p:cNvSpPr txBox="1">
            <a:spLocks noGrp="1"/>
          </p:cNvSpPr>
          <p:nvPr>
            <p:ph type="body" idx="1"/>
          </p:nvPr>
        </p:nvSpPr>
        <p:spPr>
          <a:xfrm>
            <a:off x="3377975" y="3286900"/>
            <a:ext cx="7037400" cy="243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SONG: Escolta la següent cançó i recorda els passos del mètode científic. </a:t>
            </a:r>
            <a:endParaRPr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r>
              <a:rPr lang="es-ES" b="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https://www.youtube.com/watch?time_continue=42&amp;v=bUa-ilQqEv0&amp;feature=emb_title</a:t>
            </a:r>
            <a:endParaRPr sz="2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rgbClr val="000000"/>
      </a:dk1>
      <a:lt1>
        <a:srgbClr val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1107</Words>
  <Application>Microsoft Office PowerPoint</Application>
  <PresentationFormat>Panorámica</PresentationFormat>
  <Paragraphs>169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Poppins</vt:lpstr>
      <vt:lpstr>Arial Unicode MS</vt:lpstr>
      <vt:lpstr>Impact</vt:lpstr>
      <vt:lpstr>Gill Sans</vt:lpstr>
      <vt:lpstr>Pacifico</vt:lpstr>
      <vt:lpstr>Badge</vt:lpstr>
      <vt:lpstr>EXPERIMENTS</vt:lpstr>
      <vt:lpstr>QUÈ CREUS QUÈ ÉS LA CIÈNCIA? Escriu a continuació què és per a tu la ciència. Explica-ho amb les teves paraules. </vt:lpstr>
      <vt:lpstr>QUE T’IMAGINES QUÈ FA UN CIENTÍFIC?  Escriu a continuació que t’imagines què fa un científic en el seu dia a dia, què fa quan està al laboratori...</vt:lpstr>
      <vt:lpstr>POSA’T A PROVA JUGANT A SER CIENTÍFIC</vt:lpstr>
      <vt:lpstr>https://www.youtube.com/watch?v=XMHeyovhCO8</vt:lpstr>
      <vt:lpstr>PREGUNTAS        Responde las siguientes preguntas relacionadas con el vídeo que acabas de ver sobre “En món d’en Beakman”. </vt:lpstr>
      <vt:lpstr>PREGUNTAS </vt:lpstr>
      <vt:lpstr>DIARI CIENTÍFIC (del 13 al 15 de maig) Explica en català què has descobert durant aquesta setmana.</vt:lpstr>
      <vt:lpstr>THE SCIENTIFIC METHOD</vt:lpstr>
      <vt:lpstr>THE SCIENTIFIC METHOD Escriu a continuació els passos del mètode científic en anglès.      </vt:lpstr>
      <vt:lpstr>GLOSSARY: a glossary with your important words</vt:lpstr>
      <vt:lpstr>EXPERIMENTEM AMB LA GRAVETAT</vt:lpstr>
      <vt:lpstr>EXPERIMENTEM AMB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EXPERIMENT: LA GRAVETAT</vt:lpstr>
      <vt:lpstr>GOTS TALENT 1: Experiment musical </vt:lpstr>
      <vt:lpstr>GOTS TALENT 1: Experiment musical </vt:lpstr>
      <vt:lpstr>DIARI CIENTÍFIC (del 18 al 22 de maig) Explica en català què has descobert durant aquesta setmana.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EXPERIMENTS</dc:title>
  <dc:creator>Judit</dc:creator>
  <cp:lastModifiedBy>LoteriaCliment</cp:lastModifiedBy>
  <cp:revision>27</cp:revision>
  <dcterms:created xsi:type="dcterms:W3CDTF">2020-05-07T07:57:11Z</dcterms:created>
  <dcterms:modified xsi:type="dcterms:W3CDTF">2020-05-21T16:51:37Z</dcterms:modified>
</cp:coreProperties>
</file>